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712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6/10/2020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01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6/10/2020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59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6/10/2020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849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6/10/2020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44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6/10/2020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80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6/10/2020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32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6/10/2020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04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6/10/2020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3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6/10/2020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494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6/10/2020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76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6/10/2020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289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6/10/2020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0089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11" r:id="rId5"/>
    <p:sldLayoutId id="2147483760" r:id="rId6"/>
    <p:sldLayoutId id="2147483762" r:id="rId7"/>
    <p:sldLayoutId id="2147483706" r:id="rId8"/>
    <p:sldLayoutId id="2147483709" r:id="rId9"/>
    <p:sldLayoutId id="2147483707" r:id="rId10"/>
    <p:sldLayoutId id="2147483708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D6D7A0BC-0046-4CAA-8E7F-DCAFE511E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21E816-31F5-48BB-BD02-D15F2F18B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</p:spPr>
        <p:txBody>
          <a:bodyPr>
            <a:normAutofit/>
          </a:bodyPr>
          <a:lstStyle/>
          <a:p>
            <a:r>
              <a:rPr lang="en-US" dirty="0"/>
              <a:t>Chicago Crime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5D6E6B-3353-491C-A3C6-F278D6CED8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468233"/>
          </a:xfrm>
        </p:spPr>
        <p:txBody>
          <a:bodyPr>
            <a:normAutofit/>
          </a:bodyPr>
          <a:lstStyle/>
          <a:p>
            <a:r>
              <a:rPr lang="en-US" dirty="0"/>
              <a:t>Miguel Fernandez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7C6334F-6411-41EC-AD7D-179EDD8B5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6B02CEE-3AF8-4349-9B3E-8970E6DF62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AA01CF0-3FB5-44EB-B7DE-F2E86374C2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F1A8C364-94D4-4630-BAD0-78722F3470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8733" y="3081867"/>
            <a:ext cx="11260667" cy="3310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8055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D044B-1E1B-4322-BBBE-31B162854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err="1"/>
              <a:t>OUtline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0BE823-09FE-4A10-A868-19A5456BEE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890876"/>
            <a:ext cx="11029615" cy="4084474"/>
          </a:xfrm>
        </p:spPr>
        <p:txBody>
          <a:bodyPr>
            <a:normAutofit/>
          </a:bodyPr>
          <a:lstStyle/>
          <a:p>
            <a:pPr>
              <a:spcAft>
                <a:spcPts val="3000"/>
              </a:spcAft>
            </a:pPr>
            <a:r>
              <a:rPr lang="en-US" sz="1800" dirty="0"/>
              <a:t>Introduction</a:t>
            </a:r>
          </a:p>
          <a:p>
            <a:pPr>
              <a:spcAft>
                <a:spcPts val="3000"/>
              </a:spcAft>
            </a:pPr>
            <a:r>
              <a:rPr lang="en-US" sz="1800" dirty="0"/>
              <a:t>Data Analysis</a:t>
            </a:r>
          </a:p>
          <a:p>
            <a:pPr>
              <a:spcAft>
                <a:spcPts val="3000"/>
              </a:spcAft>
            </a:pPr>
            <a:r>
              <a:rPr lang="en-US" sz="1800" dirty="0"/>
              <a:t>Recommendations</a:t>
            </a:r>
          </a:p>
        </p:txBody>
      </p:sp>
      <p:pic>
        <p:nvPicPr>
          <p:cNvPr id="8" name="Picture 7" descr="A tall building in a city&#10;&#10;Description automatically generated">
            <a:extLst>
              <a:ext uri="{FF2B5EF4-FFF2-40B4-BE49-F238E27FC236}">
                <a16:creationId xmlns:a16="http://schemas.microsoft.com/office/drawing/2014/main" id="{21B11B6B-46A1-4663-A57F-C05BC4EAE3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0841" y="1139031"/>
            <a:ext cx="7108198" cy="473923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C42C2FE-0326-44C4-8C67-302AA6D1BA21}"/>
              </a:ext>
            </a:extLst>
          </p:cNvPr>
          <p:cNvSpPr txBox="1"/>
          <p:nvPr/>
        </p:nvSpPr>
        <p:spPr>
          <a:xfrm>
            <a:off x="9072933" y="5828783"/>
            <a:ext cx="253787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Source: unsplash.com, Lance Anderson</a:t>
            </a:r>
          </a:p>
        </p:txBody>
      </p:sp>
    </p:spTree>
    <p:extLst>
      <p:ext uri="{BB962C8B-B14F-4D97-AF65-F5344CB8AC3E}">
        <p14:creationId xmlns:p14="http://schemas.microsoft.com/office/powerpoint/2010/main" val="27090871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F2C94-08FE-4FD8-81C0-596FADD05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67921"/>
          </a:xfrm>
        </p:spPr>
        <p:txBody>
          <a:bodyPr>
            <a:normAutofit/>
          </a:bodyPr>
          <a:lstStyle/>
          <a:p>
            <a:r>
              <a:rPr lang="en-US" sz="3200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22658E-A122-49EE-9142-BA3D0FFF60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340864"/>
            <a:ext cx="5366602" cy="3634486"/>
          </a:xfrm>
        </p:spPr>
        <p:txBody>
          <a:bodyPr>
            <a:normAutofit/>
          </a:bodyPr>
          <a:lstStyle/>
          <a:p>
            <a:pPr>
              <a:spcAft>
                <a:spcPts val="1800"/>
              </a:spcAft>
            </a:pPr>
            <a:r>
              <a:rPr lang="en-US" sz="1800" dirty="0"/>
              <a:t>Data from January 1, 2018 – December 30, 2018</a:t>
            </a:r>
          </a:p>
          <a:p>
            <a:pPr>
              <a:spcAft>
                <a:spcPts val="1800"/>
              </a:spcAft>
            </a:pPr>
            <a:r>
              <a:rPr lang="en-US" sz="1800" dirty="0"/>
              <a:t>15,000 reports</a:t>
            </a:r>
          </a:p>
          <a:p>
            <a:pPr>
              <a:spcAft>
                <a:spcPts val="1800"/>
              </a:spcAft>
            </a:pPr>
            <a:r>
              <a:rPr lang="en-US" sz="1800" dirty="0"/>
              <a:t>Type of Crime</a:t>
            </a:r>
          </a:p>
          <a:p>
            <a:pPr>
              <a:spcAft>
                <a:spcPts val="1800"/>
              </a:spcAft>
            </a:pPr>
            <a:r>
              <a:rPr lang="en-US" sz="1800" dirty="0"/>
              <a:t>Location of Crime</a:t>
            </a:r>
          </a:p>
          <a:p>
            <a:pPr>
              <a:spcAft>
                <a:spcPts val="1800"/>
              </a:spcAft>
            </a:pPr>
            <a:r>
              <a:rPr lang="en-US" sz="1800" dirty="0"/>
              <a:t>Was an Arrest Made?</a:t>
            </a:r>
          </a:p>
        </p:txBody>
      </p:sp>
      <p:pic>
        <p:nvPicPr>
          <p:cNvPr id="7" name="Picture 6" descr="A picture containing sitting, pair, bicycle, shoes&#10;&#10;Description automatically generated">
            <a:extLst>
              <a:ext uri="{FF2B5EF4-FFF2-40B4-BE49-F238E27FC236}">
                <a16:creationId xmlns:a16="http://schemas.microsoft.com/office/drawing/2014/main" id="{1599E4FA-4CE1-4D8C-825F-D7BF3E5C3E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533976"/>
            <a:ext cx="5588449" cy="372750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D0A5B2B-641A-4B64-A48D-8B4FE19D9CBF}"/>
              </a:ext>
            </a:extLst>
          </p:cNvPr>
          <p:cNvSpPr txBox="1"/>
          <p:nvPr/>
        </p:nvSpPr>
        <p:spPr>
          <a:xfrm>
            <a:off x="9562767" y="6236315"/>
            <a:ext cx="218040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Source: unsplash.com, Bill Oxford</a:t>
            </a:r>
          </a:p>
        </p:txBody>
      </p:sp>
    </p:spTree>
    <p:extLst>
      <p:ext uri="{BB962C8B-B14F-4D97-AF65-F5344CB8AC3E}">
        <p14:creationId xmlns:p14="http://schemas.microsoft.com/office/powerpoint/2010/main" val="21810030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6797E-7564-4EC8-873A-42F01CED60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93088"/>
          </a:xfrm>
        </p:spPr>
        <p:txBody>
          <a:bodyPr>
            <a:normAutofit/>
          </a:bodyPr>
          <a:lstStyle/>
          <a:p>
            <a:r>
              <a:rPr lang="en-US" sz="3200" dirty="0"/>
              <a:t>What is the most common type of crime?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F2048D8-68BB-427C-AF21-C8B5A6165EC4}"/>
              </a:ext>
            </a:extLst>
          </p:cNvPr>
          <p:cNvSpPr txBox="1">
            <a:spLocks/>
          </p:cNvSpPr>
          <p:nvPr/>
        </p:nvSpPr>
        <p:spPr>
          <a:xfrm>
            <a:off x="6799074" y="1871081"/>
            <a:ext cx="5366602" cy="36344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800"/>
              </a:spcAft>
            </a:pPr>
            <a:endParaRPr lang="en-US" sz="1800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1A7E088-CBBE-48C4-930A-7ECF500A36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97754" y="2018684"/>
            <a:ext cx="4105469" cy="4231705"/>
          </a:xfrm>
        </p:spPr>
        <p:txBody>
          <a:bodyPr/>
          <a:lstStyle/>
          <a:p>
            <a:pPr>
              <a:spcAft>
                <a:spcPts val="1800"/>
              </a:spcAft>
            </a:pPr>
            <a:r>
              <a:rPr lang="en-US" sz="1800" dirty="0"/>
              <a:t>25 % of crimes are theft</a:t>
            </a:r>
          </a:p>
          <a:p>
            <a:pPr>
              <a:spcAft>
                <a:spcPts val="1800"/>
              </a:spcAft>
            </a:pPr>
            <a:r>
              <a:rPr lang="en-US" sz="1800" dirty="0"/>
              <a:t>The top 5 crimes account for 66 % of all crimes</a:t>
            </a:r>
          </a:p>
          <a:p>
            <a:pPr>
              <a:spcAft>
                <a:spcPts val="1800"/>
              </a:spcAft>
            </a:pPr>
            <a:r>
              <a:rPr lang="en-US" sz="1800" dirty="0"/>
              <a:t>41 homicides in 2018</a:t>
            </a:r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55BBF1B-5F5A-4496-B16A-97E38DB2C0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314" y="2010474"/>
            <a:ext cx="6702615" cy="4231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4351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D06A6-50EB-4821-A620-AD295C508D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Crimes &amp; arrests throughout the year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0CD70D-DFCE-4C35-BDC4-3F6132E5D6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E1B83F-C2E0-41B6-B26A-A54182A41B2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C0E247-A484-4DA3-9B3E-A762A9FEC4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6035" y="2374085"/>
            <a:ext cx="5194771" cy="4026716"/>
          </a:xfrm>
        </p:spPr>
        <p:txBody>
          <a:bodyPr>
            <a:normAutofit/>
          </a:bodyPr>
          <a:lstStyle/>
          <a:p>
            <a:pPr>
              <a:spcAft>
                <a:spcPts val="9700"/>
              </a:spcAft>
            </a:pPr>
            <a:r>
              <a:rPr lang="en-US" sz="1800" dirty="0"/>
              <a:t>Crimes peak during summer months</a:t>
            </a:r>
          </a:p>
          <a:p>
            <a:pPr>
              <a:spcAft>
                <a:spcPts val="9700"/>
              </a:spcAft>
            </a:pPr>
            <a:r>
              <a:rPr lang="en-US" sz="1800" dirty="0"/>
              <a:t>Daily arrests remain constant</a:t>
            </a:r>
          </a:p>
          <a:p>
            <a:pPr>
              <a:spcAft>
                <a:spcPts val="9700"/>
              </a:spcAft>
            </a:pPr>
            <a:r>
              <a:rPr lang="en-US" sz="1800" dirty="0"/>
              <a:t>High number of crimes on around New Year’s and 4</a:t>
            </a:r>
            <a:r>
              <a:rPr lang="en-US" sz="1800" baseline="30000" dirty="0"/>
              <a:t>th</a:t>
            </a:r>
            <a:r>
              <a:rPr lang="en-US" sz="1800" dirty="0"/>
              <a:t> of July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002D9B2-E4F0-4451-B1B6-F5B476580D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64" y="1820411"/>
            <a:ext cx="6131222" cy="4703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861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08D930B3-DE8F-4674-B11E-D0DF9F51B6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/>
          <a:lstStyle/>
          <a:p>
            <a:r>
              <a:rPr lang="en-US" dirty="0"/>
              <a:t>Thinking spatially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11C584-C8C9-453B-AF12-049B167CB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4218" y="769281"/>
            <a:ext cx="6779925" cy="5898535"/>
          </a:xfrm>
          <a:prstGeom prst="rect">
            <a:avLst/>
          </a:prstGeom>
          <a:noFill/>
        </p:spPr>
      </p:pic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091B2C02-ECA4-41F7-9CEF-DEF4FAD97E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/>
          <a:lstStyle/>
          <a:p>
            <a:pPr>
              <a:spcAft>
                <a:spcPts val="2400"/>
              </a:spcAft>
            </a:pPr>
            <a:r>
              <a:rPr lang="en-US" dirty="0"/>
              <a:t>There is a distinct cluster of arrests to the west of the city. </a:t>
            </a:r>
          </a:p>
          <a:p>
            <a:pPr>
              <a:spcAft>
                <a:spcPts val="2400"/>
              </a:spcAft>
            </a:pPr>
            <a:r>
              <a:rPr lang="en-US" dirty="0"/>
              <a:t>What is happening there that is causing the high number of arrests?</a:t>
            </a:r>
          </a:p>
          <a:p>
            <a:pPr>
              <a:spcAft>
                <a:spcPts val="2400"/>
              </a:spcAft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47950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0646F-F020-435A-9757-8E98A7DFC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Recommended Variables for predictive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B8D57B-1510-4913-BB6E-EFAAA4A68C8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spcAft>
                <a:spcPts val="2400"/>
              </a:spcAft>
            </a:pPr>
            <a:r>
              <a:rPr lang="en-US" dirty="0"/>
              <a:t>Location Description</a:t>
            </a:r>
          </a:p>
          <a:p>
            <a:pPr>
              <a:spcAft>
                <a:spcPts val="2400"/>
              </a:spcAft>
            </a:pPr>
            <a:r>
              <a:rPr lang="en-US" dirty="0"/>
              <a:t>Type of Crime</a:t>
            </a:r>
          </a:p>
          <a:p>
            <a:pPr>
              <a:spcAft>
                <a:spcPts val="2400"/>
              </a:spcAft>
            </a:pPr>
            <a:r>
              <a:rPr lang="en-US" dirty="0"/>
              <a:t>Spatial component, e.g., Beat, Ward, or District</a:t>
            </a:r>
          </a:p>
          <a:p>
            <a:pPr>
              <a:spcAft>
                <a:spcPts val="2400"/>
              </a:spcAft>
            </a:pPr>
            <a:r>
              <a:rPr lang="en-US" dirty="0"/>
              <a:t>Will need multiple models with combination of various predictors</a:t>
            </a:r>
          </a:p>
        </p:txBody>
      </p:sp>
      <p:pic>
        <p:nvPicPr>
          <p:cNvPr id="6" name="Content Placeholder 5" descr="A person sitting at a table using a computer&#10;&#10;Description automatically generated">
            <a:extLst>
              <a:ext uri="{FF2B5EF4-FFF2-40B4-BE49-F238E27FC236}">
                <a16:creationId xmlns:a16="http://schemas.microsoft.com/office/drawing/2014/main" id="{AE436B5E-AC23-4DE3-BDFF-E8C3E0F8B5A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6675" y="2310841"/>
            <a:ext cx="5194300" cy="3466630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36964BD-C302-46DC-A9F1-D64740FC7F2F}"/>
              </a:ext>
            </a:extLst>
          </p:cNvPr>
          <p:cNvSpPr txBox="1"/>
          <p:nvPr/>
        </p:nvSpPr>
        <p:spPr>
          <a:xfrm>
            <a:off x="9306204" y="5736102"/>
            <a:ext cx="240001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Source: unsplash.com, Scott Graham</a:t>
            </a:r>
          </a:p>
        </p:txBody>
      </p:sp>
    </p:spTree>
    <p:extLst>
      <p:ext uri="{BB962C8B-B14F-4D97-AF65-F5344CB8AC3E}">
        <p14:creationId xmlns:p14="http://schemas.microsoft.com/office/powerpoint/2010/main" val="4186357662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OUR.pptx" id="{C8B94E25-33BD-45D5-BF09-DFDE6F66F827}" vid="{3906A810-667D-48F7-952C-A904CEA9ED6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177</Words>
  <Application>Microsoft Office PowerPoint</Application>
  <PresentationFormat>Widescreen</PresentationFormat>
  <Paragraphs>31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Franklin Gothic Book</vt:lpstr>
      <vt:lpstr>Franklin Gothic Demi</vt:lpstr>
      <vt:lpstr>Wingdings 2</vt:lpstr>
      <vt:lpstr>DividendVTI</vt:lpstr>
      <vt:lpstr>Chicago Crime Analysis</vt:lpstr>
      <vt:lpstr>OUtline</vt:lpstr>
      <vt:lpstr>Introduction</vt:lpstr>
      <vt:lpstr>What is the most common type of crime?</vt:lpstr>
      <vt:lpstr>Crimes &amp; arrests throughout the year</vt:lpstr>
      <vt:lpstr>Thinking spatially</vt:lpstr>
      <vt:lpstr>Recommended Variables for predictive model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2020-06-10T01:21:03Z</dcterms:created>
  <dcterms:modified xsi:type="dcterms:W3CDTF">2020-06-10T23:13:47Z</dcterms:modified>
</cp:coreProperties>
</file>